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61" r:id="rId6"/>
    <p:sldId id="258" r:id="rId7"/>
    <p:sldId id="259" r:id="rId8"/>
    <p:sldId id="260" r:id="rId9"/>
    <p:sldId id="262" r:id="rId10"/>
    <p:sldId id="266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67" r:id="rId21"/>
    <p:sldId id="269" r:id="rId22"/>
    <p:sldId id="268" r:id="rId23"/>
    <p:sldId id="270" r:id="rId24"/>
    <p:sldId id="264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9144000" cy="6858000" type="screen4x3"/>
  <p:notesSz cx="6858000" cy="9144000"/>
  <p:defaultTextStyle>
    <a:defPPr>
      <a:defRPr lang="es-E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57"/>
    <a:srgbClr val="CFC070"/>
    <a:srgbClr val="091930"/>
    <a:srgbClr val="A10934"/>
    <a:srgbClr val="A80000"/>
    <a:srgbClr val="006666"/>
    <a:srgbClr val="0C788E"/>
    <a:srgbClr val="422C16"/>
    <a:srgbClr val="0099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22"/>
    <p:restoredTop sz="94652"/>
  </p:normalViewPr>
  <p:slideViewPr>
    <p:cSldViewPr showGuides="1">
      <p:cViewPr varScale="1">
        <p:scale>
          <a:sx n="73" d="100"/>
          <a:sy n="73" d="100"/>
        </p:scale>
        <p:origin x="-1002" y="-90"/>
      </p:cViewPr>
      <p:guideLst>
        <p:guide orient="horz" pos="21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dirty="0"/>
              <a:t>Haga clic para cambiar el estilo de título	</a:t>
            </a:r>
            <a:endParaRPr dirty="0"/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dirty="0"/>
              <a:t>Haga clic para modificar el estilo de texto del patrón</a:t>
            </a:r>
            <a:endParaRPr dirty="0"/>
          </a:p>
          <a:p>
            <a:pPr lvl="1"/>
            <a:r>
              <a:rPr dirty="0"/>
              <a:t>Segundo nivel</a:t>
            </a:r>
            <a:endParaRPr dirty="0"/>
          </a:p>
          <a:p>
            <a:pPr lvl="2"/>
            <a:r>
              <a:rPr dirty="0"/>
              <a:t>Tercer nivel</a:t>
            </a:r>
            <a:endParaRPr dirty="0"/>
          </a:p>
          <a:p>
            <a:pPr lvl="3"/>
            <a:r>
              <a:rPr dirty="0"/>
              <a:t>Cuarto nivel</a:t>
            </a:r>
            <a:endParaRPr dirty="0"/>
          </a:p>
          <a:p>
            <a:pPr lvl="4"/>
            <a:r>
              <a:rPr dirty="0"/>
              <a:t>Quinto nivel</a:t>
            </a:r>
            <a:endParaRPr dirty="0"/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dirty="0"/>
              <a:t>Haga clic para cambiar el estilo de título	</a:t>
            </a:r>
            <a:endParaRPr dirty="0"/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dirty="0"/>
              <a:t>Haga clic para modificar el estilo de texto del patrón</a:t>
            </a:r>
            <a:endParaRPr dirty="0"/>
          </a:p>
          <a:p>
            <a:pPr lvl="1"/>
            <a:r>
              <a:rPr dirty="0"/>
              <a:t>Segundo nivel</a:t>
            </a:r>
            <a:endParaRPr dirty="0"/>
          </a:p>
          <a:p>
            <a:pPr lvl="2"/>
            <a:r>
              <a:rPr dirty="0"/>
              <a:t>Tercer nivel</a:t>
            </a:r>
            <a:endParaRPr dirty="0"/>
          </a:p>
          <a:p>
            <a:pPr lvl="3"/>
            <a:r>
              <a:rPr dirty="0"/>
              <a:t>Cuarto nivel</a:t>
            </a:r>
            <a:endParaRPr dirty="0"/>
          </a:p>
          <a:p>
            <a:pPr lvl="4"/>
            <a:r>
              <a:rPr dirty="0"/>
              <a:t>Quinto nivel</a:t>
            </a:r>
            <a:endParaRPr dirty="0"/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s-ES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14" name="Subtitle 2213"/>
          <p:cNvSpPr>
            <a:spLocks noGrp="1"/>
          </p:cNvSpPr>
          <p:nvPr>
            <p:ph type="subTitle" idx="1"/>
          </p:nvPr>
        </p:nvSpPr>
        <p:spPr>
          <a:xfrm>
            <a:off x="3419475" y="2061210"/>
            <a:ext cx="5100320" cy="550545"/>
          </a:xfrm>
        </p:spPr>
        <p:txBody>
          <a:bodyPr/>
          <a:p>
            <a:pPr algn="l" defTabSz="914400">
              <a:lnSpc>
                <a:spcPct val="90000"/>
              </a:lnSpc>
              <a:buClrTx/>
              <a:buSzTx/>
              <a:buFontTx/>
            </a:pPr>
            <a:r>
              <a:rPr lang="en-IN" sz="4000" b="1" kern="1200" baseline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ea typeface="Arial" panose="020B0604020202020204" pitchFamily="34" charset="0"/>
                <a:cs typeface="Palatino Linotype" panose="02040502050505030304" charset="0"/>
              </a:rPr>
              <a:t>HoneyPot Based IDS</a:t>
            </a:r>
            <a:endParaRPr lang="en-IN" sz="4000" b="1" kern="1200" baseline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ea typeface="Arial" panose="020B0604020202020204" pitchFamily="34" charset="0"/>
              <a:cs typeface="Palatino Linotype" panose="02040502050505030304" charset="0"/>
            </a:endParaRPr>
          </a:p>
        </p:txBody>
      </p:sp>
      <p:sp>
        <p:nvSpPr>
          <p:cNvPr id="2215" name="Rectangles 2214"/>
          <p:cNvSpPr/>
          <p:nvPr/>
        </p:nvSpPr>
        <p:spPr>
          <a:xfrm>
            <a:off x="5579745" y="4364990"/>
            <a:ext cx="3032760" cy="8718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en-IN" altLang="en-US" sz="24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By : Anurag Ranjan,</a:t>
            </a:r>
            <a:endParaRPr lang="en-IN" altLang="en-US" sz="2400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lvl="0" algn="l">
              <a:lnSpc>
                <a:spcPct val="90000"/>
              </a:lnSpc>
            </a:pPr>
            <a:r>
              <a:rPr lang="en-IN" altLang="en-US" sz="24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       Abhishek Singh</a:t>
            </a:r>
            <a:endParaRPr lang="en-IN" altLang="en-US" sz="2400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lvl="0" algn="l">
              <a:lnSpc>
                <a:spcPct val="90000"/>
              </a:lnSpc>
            </a:pPr>
            <a:r>
              <a:rPr lang="en-IN" altLang="en-US" sz="24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	</a:t>
            </a:r>
            <a:endParaRPr lang="en-IN" altLang="en-US" sz="2400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Architecture</a:t>
            </a:r>
            <a:endParaRPr lang="en-US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34310" t="32127" r="32748" b="13492"/>
          <a:stretch>
            <a:fillRect/>
          </a:stretch>
        </p:blipFill>
        <p:spPr>
          <a:xfrm>
            <a:off x="2339340" y="1341120"/>
            <a:ext cx="4933950" cy="4521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628775"/>
            <a:ext cx="8229600" cy="4525963"/>
          </a:xfrm>
        </p:spPr>
        <p:txBody>
          <a:bodyPr/>
          <a:p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Starting from the top, Scapy is a package which can be imported into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Python, which appears too be the most important aspect of the Honeypot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The next layer in the architecture diagram includes a Python script.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Alongside python an instance of T-Shark will be running.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     T-Shark is a packet capture tool which runs on the command line.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Underneath each of these tools, a Linux Operating System will lie. This OS will be server based.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2000">
                <a:solidFill>
                  <a:schemeClr val="accent1">
                    <a:lumMod val="75000"/>
                  </a:schemeClr>
                </a:solidFill>
              </a:rPr>
              <a:t>In order too host the Linux Operating system, a virtual machine will be used. The choice for virtual machine software for this Honeypot is VirtualBox.</a:t>
            </a:r>
            <a:endParaRPr lang="en-IN" altLang="en-US" sz="20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1255"/>
            <a:ext cx="8229600" cy="764540"/>
          </a:xfrm>
        </p:spPr>
        <p:txBody>
          <a:bodyPr/>
          <a:p>
            <a:r>
              <a:rPr lang="en-US" sz="4800" b="1">
                <a:solidFill>
                  <a:srgbClr val="C00000"/>
                </a:solidFill>
                <a:latin typeface="Palatino Linotype" panose="02040502050505030304" charset="0"/>
                <a:cs typeface="Palatino Linotype" panose="02040502050505030304" charset="0"/>
              </a:rPr>
              <a:t> Use Case Description</a:t>
            </a:r>
            <a:endParaRPr lang="en-US" sz="4800" b="1">
              <a:solidFill>
                <a:srgbClr val="C0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1505" y="3410585"/>
            <a:ext cx="7726680" cy="1014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The following section will enumerate each of the functional requirements for this project</a:t>
            </a:r>
            <a:r>
              <a:rPr lang="en-IN" alt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and describe how each of these requirements will be</a:t>
            </a:r>
            <a:r>
              <a:rPr lang="en-IN" alt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tackled</a:t>
            </a:r>
            <a:r>
              <a:rPr lang="en-IN" altLang="en-US" sz="2000">
                <a:solidFill>
                  <a:srgbClr val="E8E657"/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altLang="en-US" sz="2000">
              <a:solidFill>
                <a:srgbClr val="E8E657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360" y="692785"/>
            <a:ext cx="8213090" cy="1206500"/>
          </a:xfrm>
        </p:spPr>
        <p:txBody>
          <a:bodyPr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Ability to adapt to different ports as they are being scanned.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l="29385" t="23691" r="24368" b="17978"/>
          <a:stretch>
            <a:fillRect/>
          </a:stretch>
        </p:blipFill>
        <p:spPr>
          <a:xfrm>
            <a:off x="1691640" y="1917065"/>
            <a:ext cx="5717540" cy="4055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360" y="764540"/>
            <a:ext cx="7898130" cy="1108710"/>
          </a:xfrm>
        </p:spPr>
        <p:txBody>
          <a:bodyPr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The ability to spoof packets and send them to different ports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28315" t="30860" r="23480" b="21507"/>
          <a:stretch>
            <a:fillRect/>
          </a:stretch>
        </p:blipFill>
        <p:spPr>
          <a:xfrm>
            <a:off x="1259205" y="1873250"/>
            <a:ext cx="6819265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>
                <a:solidFill>
                  <a:schemeClr val="bg1"/>
                </a:solidFill>
              </a:rPr>
              <a:t>To log activity on these specific ports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29003" t="22910" r="24339" b="13454"/>
          <a:stretch>
            <a:fillRect/>
          </a:stretch>
        </p:blipFill>
        <p:spPr>
          <a:xfrm>
            <a:off x="1501140" y="1341120"/>
            <a:ext cx="6141720" cy="47123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>
                <a:solidFill>
                  <a:schemeClr val="bg1"/>
                </a:solidFill>
              </a:rPr>
              <a:t>To use packet capture tools on this system.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8914" t="15887" r="25108" b="13109"/>
          <a:stretch>
            <a:fillRect/>
          </a:stretch>
        </p:blipFill>
        <p:spPr>
          <a:xfrm>
            <a:off x="1763395" y="1417955"/>
            <a:ext cx="563626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>
                <a:solidFill>
                  <a:schemeClr val="bg1"/>
                </a:solidFill>
              </a:rPr>
              <a:t>Use Linux on a virtual machine to host this system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8522" t="26094" r="24047" b="8684"/>
          <a:stretch>
            <a:fillRect/>
          </a:stretch>
        </p:blipFill>
        <p:spPr>
          <a:xfrm>
            <a:off x="1645920" y="1412875"/>
            <a:ext cx="5852795" cy="45269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14:hiddenFill>
            </a:ext>
          </a:extLst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IN" altLang="tr-TR" b="1" dirty="0">
                <a:solidFill>
                  <a:srgbClr val="FF0000"/>
                </a:solidFill>
                <a:effectLst/>
                <a:latin typeface="Palatino Linotype" panose="02040502050505030304" charset="0"/>
                <a:cs typeface="Palatino Linotype" panose="02040502050505030304" charset="0"/>
              </a:rPr>
              <a:t>Scapy Commands</a:t>
            </a:r>
            <a:endParaRPr lang="en-IN" altLang="tr-TR" b="1" dirty="0">
              <a:solidFill>
                <a:srgbClr val="FF0000"/>
              </a:solidFill>
              <a:effectLst/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360" y="1341120"/>
            <a:ext cx="8435975" cy="4525963"/>
          </a:xfrm>
        </p:spPr>
        <p:txBody>
          <a:bodyPr vert="horz" wrap="square" lIns="91440" tIns="45720" rIns="91440" bIns="45720" numCol="1" rtlCol="0" anchor="t" anchorCtr="0" compatLnSpc="1"/>
          <a:p>
            <a:pPr eaLnBrk="1" hangingPunct="1">
              <a:lnSpc>
                <a:spcPct val="90000"/>
              </a:lnSpc>
              <a:buNone/>
            </a:pPr>
            <a:r>
              <a:rPr lang="en-IN" sz="24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	</a:t>
            </a:r>
            <a:r>
              <a:rPr sz="24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send(IP(dst="127.0.0.1")/ICMP()/"HelloWorld")</a:t>
            </a:r>
            <a:endParaRPr sz="2400" b="1" dirty="0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x-none" sz="2000" b="1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send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- this tells </a:t>
            </a:r>
            <a:r>
              <a:rPr lang="en-US" altLang="x-none" sz="2000" err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Scapy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that you want to send a packet (just a single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packet)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altLang="en-US" sz="20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sz="20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IP</a:t>
            </a:r>
            <a:r>
              <a:rPr lang="en-US" altLang="x-none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- the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protocol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of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the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packet you want to creat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e.</a:t>
            </a:r>
            <a:endParaRPr lang="en-IN" altLang="en-US" sz="20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sz="2000" b="1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(</a:t>
            </a:r>
            <a:r>
              <a:rPr lang="en-US" altLang="x-none" sz="2000" b="1" err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dst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=”1</a:t>
            </a:r>
            <a:r>
              <a:rPr sz="20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27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r>
              <a:rPr sz="20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0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r>
              <a:rPr sz="20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0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r>
              <a:rPr sz="2000" b="1" dirty="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1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”)</a:t>
            </a:r>
            <a:r>
              <a:rPr lang="en-US" altLang="x-none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-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the destination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IP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to send the packet to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altLang="en-US" sz="20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sz="2000" b="1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/ICMP() </a:t>
            </a:r>
            <a:r>
              <a:rPr lang="en-US" altLang="x-none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-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C</a:t>
            </a:r>
            <a:r>
              <a:rPr lang="en-US" altLang="x-none" sz="2000" err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reate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an ICMP packet with the default values provided by </a:t>
            </a:r>
            <a:r>
              <a:rPr lang="en-US" altLang="x-none" sz="2000" err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Scapy</a:t>
            </a:r>
            <a:r>
              <a:rPr lang="en-IN" altLang="en-US" sz="2000" err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altLang="en-US" sz="2000" err="1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x-none" sz="20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/”</a:t>
            </a:r>
            <a:r>
              <a:rPr lang="en-US" altLang="x-none" sz="2000" b="1" err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HelloWorld</a:t>
            </a:r>
            <a:r>
              <a:rPr lang="en-US" altLang="x-none" sz="2000" b="1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” </a:t>
            </a:r>
            <a:r>
              <a:rPr lang="en-US" altLang="x-none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- </a:t>
            </a:r>
            <a:r>
              <a:rPr lang="en-US" altLang="x-none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the payload to include in the ICMP packet</a:t>
            </a:r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altLang="en-US" sz="20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tr-TR" alt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Wireshar</a:t>
            </a:r>
            <a:r>
              <a:rPr lang="tr-TR" alt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k Capture</a:t>
            </a:r>
            <a:endParaRPr lang="tr-TR" altLang="en-US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tr-TR" altLang="en-US" sz="2400" b="1" dirty="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Scapy command:</a:t>
            </a:r>
            <a:r>
              <a:rPr lang="tr-TR" alt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tr-TR" altLang="en-US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send(IP(dst="127.0.0.1")/ICMP()/"HelloWorld")</a:t>
            </a:r>
            <a:endParaRPr lang="tr-TR" altLang="en-US" sz="24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buNone/>
            </a:pPr>
            <a:endParaRPr lang="tr-TR" altLang="en-US" sz="24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buNone/>
            </a:pPr>
            <a:r>
              <a:rPr lang="tr-TR" altLang="en-US" sz="2400" b="1" dirty="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Wireshark capture</a:t>
            </a:r>
            <a:r>
              <a:rPr lang="tr-TR" altLang="en-US" sz="2400" dirty="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: </a:t>
            </a:r>
            <a:endParaRPr lang="tr-TR" altLang="en-US" sz="2400" dirty="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buNone/>
            </a:pPr>
            <a:r>
              <a:rPr lang="tr-TR" altLang="en-US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Internet Protocol Version 4, Src: 127.0.0.12 (127.0.0.12), Dst: 127.0.0.1 (127.0.0.1)</a:t>
            </a:r>
            <a:endParaRPr lang="tr-TR" altLang="en-US" sz="24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buNone/>
            </a:pPr>
            <a:r>
              <a:rPr lang="tr-TR" altLang="en-US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Protocol: ICMP</a:t>
            </a:r>
            <a:endParaRPr lang="tr-TR" altLang="en-US" sz="24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eaLnBrk="1" hangingPunct="1">
              <a:buNone/>
            </a:pPr>
            <a:r>
              <a:rPr lang="tr-TR" altLang="en-US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Data: 48656c6c6f576f726c64 or “HelloWorld”</a:t>
            </a:r>
            <a:endParaRPr lang="tr-TR" altLang="en-US" sz="2400" dirty="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Title 154625"/>
          <p:cNvSpPr>
            <a:spLocks noGrp="1"/>
          </p:cNvSpPr>
          <p:nvPr>
            <p:ph type="title"/>
          </p:nvPr>
        </p:nvSpPr>
        <p:spPr>
          <a:xfrm>
            <a:off x="2123440" y="764540"/>
            <a:ext cx="4839970" cy="6711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anchorCtr="0"/>
          <a:p>
            <a:r>
              <a:rPr lang="en-IN" sz="5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latino Linotype" panose="02040502050505030304" charset="0"/>
                <a:cs typeface="Palatino Linotype" panose="02040502050505030304" charset="0"/>
              </a:rPr>
              <a:t>HoneyPot</a:t>
            </a:r>
            <a:endParaRPr lang="en-IN" sz="5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54627" name="Text Placeholder 154626"/>
          <p:cNvSpPr>
            <a:spLocks noGrp="1"/>
          </p:cNvSpPr>
          <p:nvPr>
            <p:ph type="body" idx="1"/>
          </p:nvPr>
        </p:nvSpPr>
        <p:spPr>
          <a:xfrm>
            <a:off x="457200" y="1917065"/>
            <a:ext cx="8229600" cy="3876040"/>
          </a:xfrm>
        </p:spPr>
        <p:txBody>
          <a:bodyPr/>
          <a:p>
            <a:r>
              <a:rPr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A honeypot is a network-attached system set up as a decoy to lure cyber attackers and detect, deflect and study hacking attempts to gain unauthorized access to information systems.</a:t>
            </a:r>
            <a:endParaRPr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r>
              <a:rPr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The function of a honeypot is to represent itself on the internet as a potential target for attackers -- usually, a server or other high-value asset -- and to gather information and notify defenders of any attempts to access the honeypot by unauthorized users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.</a:t>
            </a:r>
            <a:endParaRPr lang="en-IN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868" name="Title 36867"/>
          <p:cNvSpPr>
            <a:spLocks noGrp="1"/>
          </p:cNvSpPr>
          <p:nvPr>
            <p:ph type="title"/>
          </p:nvPr>
        </p:nvSpPr>
        <p:spPr>
          <a:xfrm>
            <a:off x="467360" y="1052513"/>
            <a:ext cx="8229600" cy="1143000"/>
          </a:xfrm>
        </p:spPr>
        <p:txBody>
          <a:bodyPr anchor="ctr" anchorCtr="0"/>
          <a:p>
            <a:r>
              <a:rPr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Sending</a:t>
            </a:r>
            <a:r>
              <a:rPr lang="en-US" altLang="x-none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 a ping packet</a:t>
            </a:r>
            <a:endParaRPr lang="en-US" altLang="x-none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6871" name="Text Box 36870"/>
          <p:cNvSpPr txBox="1"/>
          <p:nvPr/>
        </p:nvSpPr>
        <p:spPr>
          <a:xfrm>
            <a:off x="621348" y="2335213"/>
            <a:ext cx="8064500" cy="22256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1930"/>
                </a:solidFill>
              </a14:hiddenFill>
            </a:ext>
          </a:extLst>
        </p:spPr>
        <p:txBody>
          <a:bodyPr>
            <a:spAutoFit/>
          </a:bodyPr>
          <a:p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ip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=</a:t>
            </a: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IP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()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# Creates an IP header</a:t>
            </a:r>
            <a:b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</a:b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ip.src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=’192.168.1.25′ 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# Source address in the IP header with </a:t>
            </a:r>
            <a:r>
              <a:rPr sz="2000" dirty="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local 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IP </a:t>
            </a:r>
            <a:b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</a:b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ip.dst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=’ 192.168.1.100′ 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# Destination address in the IP header</a:t>
            </a:r>
            <a:r>
              <a:rPr sz="2000" dirty="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.</a:t>
            </a:r>
            <a:b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</a:b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icmp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=</a:t>
            </a: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ICMP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()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# Creates an ICMP header</a:t>
            </a:r>
            <a:b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</a:b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icmp.type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=8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# Type value inserted in ICMP header as 8 for ping </a:t>
            </a: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icmp.code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=0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# Code value inserted in ICMP header as 0 for ping</a:t>
            </a:r>
            <a:b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</a:br>
            <a:r>
              <a:rPr lang="en-US" altLang="x-none" sz="2000" b="1" err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send(ip/icmp</a:t>
            </a:r>
            <a:r>
              <a:rPr lang="en-US" altLang="x-none" sz="2000" b="1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)</a:t>
            </a:r>
            <a:r>
              <a:rPr lang="en-US" altLang="x-none" sz="2000">
                <a:solidFill>
                  <a:schemeClr val="accent1">
                    <a:lumMod val="90000"/>
                  </a:schemeClr>
                </a:solidFill>
                <a:latin typeface="Arial" panose="020B0604020202020204" pitchFamily="34" charset="0"/>
              </a:rPr>
              <a:t> # Sending ping packet. </a:t>
            </a:r>
            <a:endParaRPr lang="en-US" altLang="x-none" sz="2000">
              <a:solidFill>
                <a:schemeClr val="accent1">
                  <a:lumMod val="90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tr-TR" alt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TCP Connection Establishment</a:t>
            </a:r>
            <a:endParaRPr lang="tr-TR" altLang="en-US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700213"/>
            <a:ext cx="8174037" cy="367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636010" y="332740"/>
            <a:ext cx="1989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Capture.py</a:t>
            </a:r>
            <a:endParaRPr lang="en-IN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rcRect l="4142" t="3393" r="18417" b="10323"/>
          <a:stretch>
            <a:fillRect/>
          </a:stretch>
        </p:blipFill>
        <p:spPr>
          <a:xfrm>
            <a:off x="251460" y="1124585"/>
            <a:ext cx="8607425" cy="53924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86330" y="404495"/>
            <a:ext cx="4371975" cy="669925"/>
          </a:xfrm>
        </p:spPr>
        <p:txBody>
          <a:bodyPr/>
          <a:p>
            <a:r>
              <a:rPr lang="en-IN" alt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notification.py</a:t>
            </a:r>
            <a:endParaRPr lang="en-IN" alt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0346" t="3451" r="6542" b="7562"/>
          <a:stretch>
            <a:fillRect/>
          </a:stretch>
        </p:blipFill>
        <p:spPr>
          <a:xfrm>
            <a:off x="963930" y="1268730"/>
            <a:ext cx="7215505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920" y="3006725"/>
            <a:ext cx="3250565" cy="845185"/>
          </a:xfrm>
        </p:spPr>
        <p:txBody>
          <a:bodyPr/>
          <a:p>
            <a:r>
              <a:rPr lang="en-IN" altLang="en-US" sz="5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Working </a:t>
            </a:r>
            <a:endParaRPr lang="en-IN" altLang="en-US" sz="5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46685" y="445135"/>
            <a:ext cx="8853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Step 1: </a:t>
            </a:r>
            <a:r>
              <a:rPr lang="en-IN" altLang="en-US" sz="3200" b="1">
                <a:solidFill>
                  <a:schemeClr val="accent1">
                    <a:lumMod val="50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Host the mimic server on virtual host.</a:t>
            </a:r>
            <a:endParaRPr lang="en-IN" altLang="en-US" sz="3200" b="1">
              <a:solidFill>
                <a:schemeClr val="accent1">
                  <a:lumMod val="50000"/>
                </a:schemeClr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-110" t="13356" r="14198" b="29363"/>
          <a:stretch>
            <a:fillRect/>
          </a:stretch>
        </p:blipFill>
        <p:spPr>
          <a:xfrm>
            <a:off x="395605" y="1484630"/>
            <a:ext cx="8355965" cy="31343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19885" y="5775960"/>
            <a:ext cx="5326380" cy="368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00B0F0"/>
                </a:solidFill>
              </a:rPr>
              <a:t>The mimic website is hosted on ip: 192.168.43.178</a:t>
            </a:r>
            <a:endParaRPr lang="en-IN" altLang="en-US">
              <a:solidFill>
                <a:srgbClr val="00B0F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67360" y="4655820"/>
            <a:ext cx="845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C000"/>
                </a:solidFill>
              </a:rPr>
              <a:t>$service apache2 restart</a:t>
            </a:r>
            <a:r>
              <a:rPr lang="en-IN" altLang="en-US">
                <a:solidFill>
                  <a:srgbClr val="FFC000"/>
                </a:solidFill>
              </a:rPr>
              <a:t> :</a:t>
            </a:r>
            <a:r>
              <a:rPr lang="en-IN" altLang="en-US">
                <a:solidFill>
                  <a:schemeClr val="accent1">
                    <a:lumMod val="50000"/>
                  </a:schemeClr>
                </a:solidFill>
              </a:rPr>
              <a:t> Used to start the apache server on the virtual host.</a:t>
            </a:r>
            <a:endParaRPr lang="en-I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67360" y="5013325"/>
            <a:ext cx="5161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C000"/>
                </a:solidFill>
              </a:rPr>
              <a:t>$ifconfig</a:t>
            </a:r>
            <a:r>
              <a:rPr lang="en-IN" altLang="en-US">
                <a:solidFill>
                  <a:srgbClr val="FFC000"/>
                </a:solidFill>
              </a:rPr>
              <a:t> : </a:t>
            </a:r>
            <a:r>
              <a:rPr lang="en-IN" altLang="en-US">
                <a:solidFill>
                  <a:schemeClr val="accent1">
                    <a:lumMod val="50000"/>
                  </a:schemeClr>
                </a:solidFill>
              </a:rPr>
              <a:t>Used to check the ip of the virtual host.</a:t>
            </a:r>
            <a:endParaRPr lang="en-IN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750" y="764540"/>
            <a:ext cx="8229600" cy="675005"/>
          </a:xfrm>
        </p:spPr>
        <p:txBody>
          <a:bodyPr/>
          <a:p>
            <a:r>
              <a:rPr lang="en-IN" altLang="en-US" sz="3600">
                <a:solidFill>
                  <a:srgbClr val="00B0F0"/>
                </a:solidFill>
                <a:latin typeface="Tahoma" panose="020B0604030504040204" charset="0"/>
                <a:cs typeface="Tahoma" panose="020B0604030504040204" charset="0"/>
              </a:rPr>
              <a:t>The Website is now hosted succesfully</a:t>
            </a:r>
            <a:endParaRPr lang="en-IN" altLang="en-US" sz="3600">
              <a:solidFill>
                <a:srgbClr val="00B0F0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3030" b="6650"/>
          <a:stretch>
            <a:fillRect/>
          </a:stretch>
        </p:blipFill>
        <p:spPr>
          <a:xfrm>
            <a:off x="549275" y="1628775"/>
            <a:ext cx="8046085" cy="40881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83895" y="836930"/>
            <a:ext cx="73412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Step 2: </a:t>
            </a:r>
            <a:r>
              <a:rPr lang="en-IN" altLang="en-US" b="1">
                <a:solidFill>
                  <a:srgbClr val="00B0F0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Runnig the Capture script to:</a:t>
            </a:r>
            <a:endParaRPr lang="en-IN" altLang="en-US" b="1">
              <a:solidFill>
                <a:schemeClr val="accent1">
                  <a:lumMod val="50000"/>
                </a:schemeClr>
              </a:solidFill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  <a:p>
            <a:pPr algn="l"/>
            <a:r>
              <a:rPr lang="en-IN" altLang="en-US"/>
              <a:t>	</a:t>
            </a:r>
            <a:r>
              <a:rPr lang="en-IN" altLang="en-US">
                <a:solidFill>
                  <a:schemeClr val="accent1">
                    <a:lumMod val="90000"/>
                  </a:schemeClr>
                </a:solidFill>
              </a:rPr>
              <a:t>: </a:t>
            </a:r>
            <a:r>
              <a:rPr 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Ability to adapt to different ports as they are being scanned.</a:t>
            </a:r>
            <a:endParaRPr lang="en-IN" altLang="en-US">
              <a:solidFill>
                <a:schemeClr val="accent1">
                  <a:lumMod val="90000"/>
                </a:schemeClr>
              </a:solidFill>
            </a:endParaRPr>
          </a:p>
          <a:p>
            <a:pPr algn="l"/>
            <a:r>
              <a:rPr lang="en-IN" altLang="en-US">
                <a:solidFill>
                  <a:schemeClr val="accent1">
                    <a:lumMod val="90000"/>
                  </a:schemeClr>
                </a:solidFill>
              </a:rPr>
              <a:t>	: </a:t>
            </a:r>
            <a:r>
              <a:rPr 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The ability to spoof packets and send them to different ports</a:t>
            </a:r>
            <a:r>
              <a:rPr lang="en-IN" alt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.</a:t>
            </a:r>
            <a:endParaRPr lang="en-IN" altLang="en-US">
              <a:solidFill>
                <a:schemeClr val="accent1">
                  <a:lumMod val="90000"/>
                </a:schemeClr>
              </a:solidFill>
              <a:sym typeface="+mn-ea"/>
            </a:endParaRPr>
          </a:p>
          <a:p>
            <a:pPr algn="l"/>
            <a:r>
              <a:rPr lang="en-IN" alt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	: </a:t>
            </a:r>
            <a:r>
              <a:rPr 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To log activity on these specific ports</a:t>
            </a:r>
            <a:r>
              <a:rPr lang="en-IN" alt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.</a:t>
            </a:r>
            <a:endParaRPr lang="en-IN" altLang="en-US">
              <a:solidFill>
                <a:schemeClr val="accent1">
                  <a:lumMod val="90000"/>
                </a:schemeClr>
              </a:solidFill>
              <a:sym typeface="+mn-ea"/>
            </a:endParaRPr>
          </a:p>
          <a:p>
            <a:pPr algn="l"/>
            <a:r>
              <a:rPr lang="en-IN" alt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	: </a:t>
            </a:r>
            <a:r>
              <a:rPr lang="en-US">
                <a:solidFill>
                  <a:schemeClr val="accent1">
                    <a:lumMod val="90000"/>
                  </a:schemeClr>
                </a:solidFill>
                <a:sym typeface="+mn-ea"/>
              </a:rPr>
              <a:t>To use packet capture tools on this system.</a:t>
            </a:r>
            <a:endParaRPr lang="en-US">
              <a:solidFill>
                <a:schemeClr val="accent1">
                  <a:lumMod val="90000"/>
                </a:schemeClr>
              </a:solidFill>
            </a:endParaRPr>
          </a:p>
          <a:p>
            <a:pPr algn="l"/>
            <a:r>
              <a:rPr lang="en-IN" altLang="en-US">
                <a:solidFill>
                  <a:srgbClr val="FFC000"/>
                </a:solidFill>
              </a:rPr>
              <a:t>		</a:t>
            </a:r>
            <a:endParaRPr lang="en-IN" altLang="en-US">
              <a:solidFill>
                <a:srgbClr val="FFC000"/>
              </a:solidFill>
            </a:endParaRPr>
          </a:p>
          <a:p>
            <a:pPr algn="l"/>
            <a:r>
              <a:rPr lang="en-IN" altLang="en-US">
                <a:solidFill>
                  <a:srgbClr val="FFC000"/>
                </a:solidFill>
              </a:rPr>
              <a:t>			</a:t>
            </a:r>
            <a:r>
              <a:rPr lang="en-US">
                <a:solidFill>
                  <a:srgbClr val="FFC000"/>
                </a:solidFill>
              </a:rPr>
              <a:t>$sudo python3 capture.py </a:t>
            </a:r>
            <a:endParaRPr lang="en-US">
              <a:solidFill>
                <a:srgbClr val="FFC000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30762" t="16935" r="27131" b="51745"/>
          <a:stretch>
            <a:fillRect/>
          </a:stretch>
        </p:blipFill>
        <p:spPr>
          <a:xfrm>
            <a:off x="2108835" y="3429000"/>
            <a:ext cx="492633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59430" y="476885"/>
            <a:ext cx="2550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Explaination</a:t>
            </a:r>
            <a:endParaRPr lang="en-IN" altLang="en-US" sz="3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1505" y="1268730"/>
            <a:ext cx="795464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Making the script capable of logging any activities on ports 22 and 445.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1600">
                <a:solidFill>
                  <a:schemeClr val="accent1">
                    <a:lumMod val="90000"/>
                  </a:schemeClr>
                </a:solidFill>
              </a:rPr>
              <a:t>	• The script should now log activity only ports 445 and 22.</a:t>
            </a:r>
            <a:endParaRPr lang="en-IN" altLang="en-US" sz="160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11505" y="1913890"/>
            <a:ext cx="81165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os.system("tshark -i eth0 -c 10 -f \"port 22 or port 445\" -w /home/capture/mycapt.pcap -F libpcap")</a:t>
            </a:r>
            <a:endParaRPr lang="en-US" sz="1400">
              <a:solidFill>
                <a:srgbClr val="FFC000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92455" y="2781300"/>
            <a:ext cx="79736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Manipulating the script to only show every port as open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en-IN" altLang="en-US">
                <a:solidFill>
                  <a:schemeClr val="tx1"/>
                </a:solidFill>
                <a:highlight>
                  <a:srgbClr val="C0C0C0"/>
                </a:highlight>
              </a:rPr>
              <a:t>intruder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IN" altLang="en-US" sz="1400">
                <a:solidFill>
                  <a:schemeClr val="accent1">
                    <a:lumMod val="90000"/>
                  </a:schemeClr>
                </a:solidFill>
                <a:sym typeface="+mn-ea"/>
              </a:rPr>
              <a:t>• </a:t>
            </a:r>
            <a:r>
              <a:rPr lang="en-IN" altLang="en-US" sz="1400">
                <a:solidFill>
                  <a:schemeClr val="accent1">
                    <a:lumMod val="90000"/>
                  </a:schemeClr>
                </a:solidFill>
              </a:rPr>
              <a:t>When this python script is ran, it should show each port as open</a:t>
            </a:r>
            <a:endParaRPr lang="en-IN" altLang="en-US" sz="140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5815" y="3501390"/>
            <a:ext cx="773303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olidFill>
                  <a:srgbClr val="FFC000"/>
                </a:solidFill>
              </a:rPr>
              <a:t> os.system("iptables-legacy -A OUTPUT -p tcp -o eth0 --sport 1:65535 --tcp-flags RST RST -j DROP")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def packet(pkt):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if pkt[TCP].flags == 2: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if(str(pkt[TCP].dport)) == 22: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    print("SYN packet detected port : " + str(pkt[TCP].sport) + " from IP Src : " + pkt[IP].src)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    send(IP(dst=pkt[IP].src, src=pkt[IP].dst)/TCP(dport=pkt[TCP].sport, sport=pkt[TCP].dport,ack=pkt[TCP].seq + 1, flags='SA'))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elif(str(pkt[TCP].dport)) == "445":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    print("SYN packet detected port : " + str(pkt[TCP].sport) + " from IP Src : " + pkt[IP].src)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            send(IP(dst=pkt[IP].src, src=pkt[IP].dst)/TCP(dport=pkt[TCP].sport, sport=pkt[TCP].dport,ack=pkt[TCP].seq + 1, flags='SA'))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sniff(iface="eth0", prn=packet, filter="tcp[0xd]&amp;18=2",count=10)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os.system("iptables-legacy -D OUTPUT -p tcp -o eth0 --sport 1:65535 --tcp-flags RST RST -j DROP")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        </a:t>
            </a:r>
            <a:endParaRPr lang="en-US" sz="900">
              <a:solidFill>
                <a:srgbClr val="FFC000"/>
              </a:solidFill>
            </a:endParaRPr>
          </a:p>
          <a:p>
            <a:r>
              <a:rPr lang="en-US" sz="900">
                <a:solidFill>
                  <a:srgbClr val="FFC000"/>
                </a:solidFill>
              </a:rPr>
              <a:t>def logports():</a:t>
            </a:r>
            <a:endParaRPr lang="en-US" sz="9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199130" y="548640"/>
            <a:ext cx="27451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Intruder POV</a:t>
            </a:r>
            <a:endParaRPr lang="en-IN" altLang="en-US" sz="3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71550" y="1341120"/>
            <a:ext cx="6428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800">
                <a:solidFill>
                  <a:schemeClr val="accent1">
                    <a:lumMod val="75000"/>
                  </a:schemeClr>
                </a:solidFill>
              </a:rPr>
              <a:t>1.Inspect a website.</a:t>
            </a:r>
            <a:endParaRPr lang="en-IN" altLang="en-US" sz="1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2. Information gathering about the website.</a:t>
            </a:r>
            <a:endParaRPr lang="en-IN" altLang="en-US" sz="1800">
              <a:solidFill>
                <a:schemeClr val="accent1">
                  <a:lumMod val="75000"/>
                </a:schemeClr>
              </a:solidFill>
            </a:endParaRPr>
          </a:p>
          <a:p>
            <a:endParaRPr lang="en-IN" altLang="en-US" sz="1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43305" y="2204720"/>
            <a:ext cx="6958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charset="0"/>
                <a:cs typeface="Tahoma" panose="020B0604030504040204" charset="0"/>
              </a:rPr>
              <a:t>3. Try to scan for ports using nmap in its own environment.</a:t>
            </a:r>
            <a:endParaRPr lang="en-IN" altLang="en-US" sz="200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267585" y="2708910"/>
            <a:ext cx="4097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C000"/>
                </a:solidFill>
              </a:rPr>
              <a:t>─$ nmap -sV 192.168.43.178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rcRect l="39263" t="10185" r="3457" b="32548"/>
          <a:stretch>
            <a:fillRect/>
          </a:stretch>
        </p:blipFill>
        <p:spPr>
          <a:xfrm>
            <a:off x="1691640" y="3068955"/>
            <a:ext cx="6174105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 descr="DDos-attack-mitigation-using-Distributed-Virtual-Honeypo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15" y="1124585"/>
            <a:ext cx="8903970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31205" t="16540" r="25831" b="37369"/>
          <a:stretch>
            <a:fillRect/>
          </a:stretch>
        </p:blipFill>
        <p:spPr>
          <a:xfrm>
            <a:off x="1547495" y="2997200"/>
            <a:ext cx="5280025" cy="3186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87375" y="404495"/>
            <a:ext cx="81902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As the intruder starts the scan for ports using ,  meanwhile our script </a:t>
            </a:r>
            <a:r>
              <a:rPr lang="en-IN" altLang="en-US">
                <a:solidFill>
                  <a:srgbClr val="FFFF00"/>
                </a:solidFill>
              </a:rPr>
              <a:t>(capture.py) 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will capture the </a:t>
            </a:r>
            <a:r>
              <a:rPr lang="en-IN" altLang="en-US">
                <a:solidFill>
                  <a:srgbClr val="FFC000"/>
                </a:solidFill>
              </a:rPr>
              <a:t>TCP SYN 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packets using </a:t>
            </a:r>
            <a:r>
              <a:rPr lang="en-IN" altLang="en-US">
                <a:solidFill>
                  <a:srgbClr val="FFFF00"/>
                </a:solidFill>
              </a:rPr>
              <a:t>wireshark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and the script will send back </a:t>
            </a:r>
            <a:r>
              <a:rPr lang="en-IN" altLang="en-US">
                <a:solidFill>
                  <a:srgbClr val="FFC000"/>
                </a:solidFill>
              </a:rPr>
              <a:t>SYN ACK 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packet using </a:t>
            </a:r>
            <a:r>
              <a:rPr lang="en-IN" altLang="en-US">
                <a:solidFill>
                  <a:srgbClr val="FFFF00"/>
                </a:solidFill>
              </a:rPr>
              <a:t>scapy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to the intruder showing that the port is open.</a:t>
            </a:r>
            <a:endParaRPr lang="en-I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And we will easily extract the ip of Intruder using captured packets.</a:t>
            </a:r>
            <a:endParaRPr lang="en-I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 here it is </a:t>
            </a:r>
            <a:r>
              <a:rPr lang="en-IN" altLang="en-US" sz="1600">
                <a:solidFill>
                  <a:srgbClr val="FFC000"/>
                </a:solidFill>
              </a:rPr>
              <a:t>SYN packet detected port : 30772 from IP Src : </a:t>
            </a:r>
            <a:r>
              <a:rPr lang="en-IN" altLang="en-US" sz="1600">
                <a:solidFill>
                  <a:srgbClr val="FFFF00"/>
                </a:solidFill>
              </a:rPr>
              <a:t>192.168.43.236</a:t>
            </a:r>
            <a:endParaRPr lang="en-IN" altLang="en-US" sz="1600">
              <a:solidFill>
                <a:srgbClr val="FFFF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5650" y="2393315"/>
            <a:ext cx="347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ip of Intruder is : </a:t>
            </a:r>
            <a:r>
              <a:rPr lang="en-IN" altLang="en-US">
                <a:solidFill>
                  <a:srgbClr val="FFC000"/>
                </a:solidFill>
              </a:rPr>
              <a:t>192.168.43.236</a:t>
            </a:r>
            <a:endParaRPr lang="en-I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Slack Notification</a:t>
            </a:r>
            <a:endParaRPr lang="en-IN" altLang="en-US" sz="3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t="6468" r="-779" b="6439"/>
          <a:stretch>
            <a:fillRect/>
          </a:stretch>
        </p:blipFill>
        <p:spPr>
          <a:xfrm>
            <a:off x="971550" y="2066290"/>
            <a:ext cx="7344410" cy="4130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48640" y="1124585"/>
            <a:ext cx="730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Here we will be informed by </a:t>
            </a:r>
            <a:r>
              <a:rPr lang="en-IN" altLang="en-US">
                <a:solidFill>
                  <a:srgbClr val="FFC000"/>
                </a:solidFill>
              </a:rPr>
              <a:t>notification.py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script that there is an attack</a:t>
            </a:r>
            <a:endParaRPr lang="en-I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on our server and it will show the IP of the Intruder.</a:t>
            </a:r>
            <a:endParaRPr lang="en-I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19475" y="4004945"/>
            <a:ext cx="3368040" cy="502920"/>
          </a:xfrm>
          <a:prstGeom prst="rect">
            <a:avLst/>
          </a:prstGeom>
        </p:spPr>
      </p:pic>
      <p:sp>
        <p:nvSpPr>
          <p:cNvPr id="9" name="Flowchart: Alternate Process 8"/>
          <p:cNvSpPr/>
          <p:nvPr/>
        </p:nvSpPr>
        <p:spPr>
          <a:xfrm>
            <a:off x="2267585" y="5282565"/>
            <a:ext cx="1934845" cy="385445"/>
          </a:xfrm>
          <a:prstGeom prst="flowChartAlternateProcess">
            <a:avLst/>
          </a:prstGeom>
          <a:noFill/>
          <a:ln w="1905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lowchart: Alternate Process 9"/>
          <p:cNvSpPr/>
          <p:nvPr/>
        </p:nvSpPr>
        <p:spPr>
          <a:xfrm>
            <a:off x="3347720" y="3933190"/>
            <a:ext cx="3456305" cy="720090"/>
          </a:xfrm>
          <a:prstGeom prst="flowChartAlternateProcess">
            <a:avLst/>
          </a:prstGeom>
          <a:solidFill>
            <a:schemeClr val="accent1">
              <a:alpha val="3000"/>
            </a:schemeClr>
          </a:solidFill>
          <a:ln w="28575" cmpd="sng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09035" y="4797425"/>
            <a:ext cx="430530" cy="4851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335655" y="3106420"/>
            <a:ext cx="24726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rgbClr val="C00000"/>
                </a:solidFill>
                <a:latin typeface="Palatino Linotype" panose="02040502050505030304" charset="0"/>
                <a:cs typeface="Palatino Linotype" panose="02040502050505030304" charset="0"/>
              </a:rPr>
              <a:t>Thank You</a:t>
            </a:r>
            <a:endParaRPr lang="en-IN" altLang="en-US" sz="3600" b="1">
              <a:solidFill>
                <a:srgbClr val="C0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Title 155649"/>
          <p:cNvSpPr>
            <a:spLocks noGrp="1"/>
          </p:cNvSpPr>
          <p:nvPr>
            <p:ph type="title"/>
          </p:nvPr>
        </p:nvSpPr>
        <p:spPr>
          <a:xfrm>
            <a:off x="142875" y="908685"/>
            <a:ext cx="8784590" cy="1143000"/>
          </a:xfrm>
        </p:spPr>
        <p:txBody>
          <a:bodyPr anchor="ctr" anchorCtr="0"/>
          <a:p>
            <a:r>
              <a:rPr lang="en-IN" sz="4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Intrusion Detection HoneyPot(IDH)</a:t>
            </a:r>
            <a:endParaRPr lang="en-IN" sz="4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55651" name="Text Placeholder 155650"/>
          <p:cNvSpPr>
            <a:spLocks noGrp="1"/>
          </p:cNvSpPr>
          <p:nvPr>
            <p:ph type="body" idx="1"/>
          </p:nvPr>
        </p:nvSpPr>
        <p:spPr>
          <a:xfrm>
            <a:off x="539750" y="2564765"/>
            <a:ext cx="8229600" cy="2710180"/>
          </a:xfrm>
        </p:spPr>
        <p:txBody>
          <a:bodyPr/>
          <a:p>
            <a:pPr marL="0" indent="0" algn="ctr">
              <a:buNone/>
            </a:pPr>
            <a:r>
              <a:rPr lang="en-IN" sz="28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An </a:t>
            </a:r>
            <a:r>
              <a:rPr lang="en-IN" sz="28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Intrusion Detection HoneyPot(IDH) </a:t>
            </a:r>
            <a:r>
              <a:rPr lang="en-IN" sz="28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is a  security resourse placed inside your network perimeter that generates alerts when probed, attacked or compromised.</a:t>
            </a:r>
            <a:endParaRPr lang="en-IN" sz="28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b="8993"/>
          <a:stretch>
            <a:fillRect/>
          </a:stretch>
        </p:blipFill>
        <p:spPr>
          <a:xfrm>
            <a:off x="0" y="869315"/>
            <a:ext cx="9144000" cy="5119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275965" y="98044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6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Objectives</a:t>
            </a:r>
            <a:endParaRPr lang="en-US" sz="36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4190" y="1917065"/>
            <a:ext cx="8135620" cy="293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Improve security within an organizations network.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Document this project clearly.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Provide insight on potential risks.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Spoof packets such as SSH or SMB on specific ports.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Python will be used to program these features.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Host this project on a virtual machine.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Use a packet capture tool on the same virtual machine.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476568"/>
            <a:ext cx="8229600" cy="114300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Palatino Linotype" panose="02040502050505030304" charset="0"/>
                <a:cs typeface="Palatino Linotype" panose="02040502050505030304" charset="0"/>
              </a:rPr>
              <a:t>Functional Requirements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Here the functional requirements for this project will be listed. These are functions</a:t>
            </a:r>
            <a:r>
              <a:rPr lang="en-IN" altLang="en-US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which the Honeypot System itself will have.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endParaRPr lang="en-US" sz="2000" b="1">
              <a:solidFill>
                <a:schemeClr val="accent1">
                  <a:lumMod val="75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1. Ability to adapt to different ports as they are being scanned.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2. The ability to spoof packets and send them to different ports.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3. To log activity on these specific ports.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4. To use packet capture tools on this system.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5. Use Linux on a virtual machine to host this system.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accent1">
                    <a:lumMod val="75000"/>
                    <a:alpha val="87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6. A script which can interact with the Honeypot.</a:t>
            </a:r>
            <a:endParaRPr lang="en-US" sz="2000">
              <a:solidFill>
                <a:schemeClr val="accent1">
                  <a:lumMod val="75000"/>
                  <a:alpha val="87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468"/>
            <a:ext cx="8229600" cy="1143000"/>
          </a:xfrm>
        </p:spPr>
        <p:txBody>
          <a:bodyPr/>
          <a:p>
            <a:pPr>
              <a:lnSpc>
                <a:spcPct val="110000"/>
              </a:lnSpc>
            </a:pPr>
            <a:r>
              <a:rPr lang="en-IN" alt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Tools Used</a:t>
            </a:r>
            <a:endParaRPr lang="en-IN" alt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5785"/>
            <a:ext cx="8229600" cy="3568065"/>
          </a:xfrm>
        </p:spPr>
        <p:txBody>
          <a:bodyPr/>
          <a:p>
            <a:pPr marL="0" indent="0" algn="l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1. VMWare: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Was used in order to host the CentOS and Kali virtual machines.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2. ParrotOS: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Was chosen to act as the OS to host the Honeypot on.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3. Python: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Used to write scripts for the Honeypot.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4. Scapy: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This was used when crafting packets the spoof SSH or SMB.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5. T-Shark: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Chosen to record activity on ports 22 or 445.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6.Nmap: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 Used to scan ports by the </a:t>
            </a:r>
            <a:r>
              <a:rPr lang="en-IN" altLang="en-US" sz="1800">
                <a:solidFill>
                  <a:schemeClr val="tx1"/>
                </a:solidFill>
                <a:highlight>
                  <a:srgbClr val="C0C0C0"/>
                </a:highlight>
                <a:latin typeface="Tahoma" panose="020B0604030504040204" charset="0"/>
                <a:cs typeface="Tahoma" panose="020B0604030504040204" charset="0"/>
                <a:sym typeface="+mn-ea"/>
              </a:rPr>
              <a:t>attacker.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highlight>
                <a:srgbClr val="C0C0C0"/>
              </a:highlight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7. Slack: 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This messaging app was used when creating a chatbot to alert on the 	Honeypots attackers.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8. Apache: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 This was used to Host a website on the Honeypot to lure in 	attackers.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N" altLang="en-US" sz="1800">
                <a:solidFill>
                  <a:srgbClr val="FFC000"/>
                </a:solidFill>
                <a:latin typeface="Tahoma" panose="020B0604030504040204" charset="0"/>
                <a:cs typeface="Tahoma" panose="020B0604030504040204" charset="0"/>
              </a:rPr>
              <a:t>9. Kali: </a:t>
            </a:r>
            <a:r>
              <a:rPr lang="en-IN" altLang="en-US" sz="1800">
                <a:solidFill>
                  <a:schemeClr val="accent1">
                    <a:lumMod val="90000"/>
                  </a:schemeClr>
                </a:solidFill>
                <a:latin typeface="Tahoma" panose="020B0604030504040204" charset="0"/>
                <a:cs typeface="Tahoma" panose="020B0604030504040204" charset="0"/>
              </a:rPr>
              <a:t>This was used for testing purposes.</a:t>
            </a:r>
            <a:endParaRPr lang="en-IN" altLang="en-US" sz="1800">
              <a:solidFill>
                <a:schemeClr val="accent1">
                  <a:lumMod val="90000"/>
                </a:schemeClr>
              </a:solidFill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None/>
            </a:pPr>
            <a:endParaRPr lang="en-IN" altLang="en-US" sz="1800">
              <a:solidFill>
                <a:schemeClr val="accent1">
                  <a:lumMod val="90000"/>
                </a:schemeClr>
              </a:solidFill>
              <a:highlight>
                <a:srgbClr val="FFFF00"/>
              </a:highlight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44830" y="2967990"/>
            <a:ext cx="8054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800" b="1">
                <a:gradFill>
                  <a:gsLst>
                    <a:gs pos="59000">
                      <a:srgbClr val="A10934"/>
                    </a:gs>
                    <a:gs pos="0">
                      <a:srgbClr val="A80000"/>
                    </a:gs>
                    <a:gs pos="74000">
                      <a:srgbClr val="FF0000"/>
                    </a:gs>
                    <a:gs pos="83000">
                      <a:srgbClr val="A80000"/>
                    </a:gs>
                    <a:gs pos="100000">
                      <a:srgbClr val="A80000"/>
                    </a:gs>
                  </a:gsLst>
                  <a:lin ang="5400000" scaled="0"/>
                </a:gradFill>
                <a:latin typeface="Palatino Linotype" panose="02040502050505030304" charset="0"/>
                <a:cs typeface="Palatino Linotype" panose="02040502050505030304" charset="0"/>
              </a:rPr>
              <a:t>Implementation Approach</a:t>
            </a:r>
            <a:endParaRPr lang="en-US" sz="4800" b="1">
              <a:gradFill>
                <a:gsLst>
                  <a:gs pos="59000">
                    <a:srgbClr val="A10934"/>
                  </a:gs>
                  <a:gs pos="0">
                    <a:srgbClr val="A80000"/>
                  </a:gs>
                  <a:gs pos="74000">
                    <a:srgbClr val="FF0000"/>
                  </a:gs>
                  <a:gs pos="83000">
                    <a:srgbClr val="A80000"/>
                  </a:gs>
                  <a:gs pos="100000">
                    <a:srgbClr val="A80000"/>
                  </a:gs>
                </a:gsLst>
                <a:lin ang="5400000" scaled="0"/>
              </a:gra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redeterminad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6816</Words>
  <Application>WPS Presentation</Application>
  <PresentationFormat>Presentación en pantalla</PresentationFormat>
  <Paragraphs>176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Palatino Linotype</vt:lpstr>
      <vt:lpstr>Tahoma</vt:lpstr>
      <vt:lpstr>Microsoft YaHei</vt:lpstr>
      <vt:lpstr>Arial Unicode MS</vt:lpstr>
      <vt:lpstr>Calibri</vt:lpstr>
      <vt:lpstr>Sitka Display</vt:lpstr>
      <vt:lpstr>Sitka Text Semibold</vt:lpstr>
      <vt:lpstr>Sylfaen</vt:lpstr>
      <vt:lpstr>TeamViewer15</vt:lpstr>
      <vt:lpstr>Diseño predeterminado</vt:lpstr>
      <vt:lpstr>1_Diseño predeterminado</vt:lpstr>
      <vt:lpstr>PowerPoint 演示文稿</vt:lpstr>
      <vt:lpstr>HoneyPot</vt:lpstr>
      <vt:lpstr>PowerPoint 演示文稿</vt:lpstr>
      <vt:lpstr>Intrusion Detection HoneyPot(IDH)</vt:lpstr>
      <vt:lpstr>PowerPoint 演示文稿</vt:lpstr>
      <vt:lpstr>PowerPoint 演示文稿</vt:lpstr>
      <vt:lpstr>Functional Requirements</vt:lpstr>
      <vt:lpstr>Tools Used</vt:lpstr>
      <vt:lpstr>PowerPoint 演示文稿</vt:lpstr>
      <vt:lpstr>Architecture</vt:lpstr>
      <vt:lpstr>PowerPoint 演示文稿</vt:lpstr>
      <vt:lpstr> Use Case Description</vt:lpstr>
      <vt:lpstr>PowerPoint 演示文稿</vt:lpstr>
      <vt:lpstr>PowerPoint 演示文稿</vt:lpstr>
      <vt:lpstr>To log activity on these specific ports</vt:lpstr>
      <vt:lpstr>To use packet capture tools on this system.</vt:lpstr>
      <vt:lpstr>Use Linux on a virtual machine to host this system</vt:lpstr>
      <vt:lpstr>Scapy Commands</vt:lpstr>
      <vt:lpstr>Wireshark Capture</vt:lpstr>
      <vt:lpstr>Sending a ping packet</vt:lpstr>
      <vt:lpstr>TCP Connection Establishment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anura</cp:lastModifiedBy>
  <cp:revision>718</cp:revision>
  <dcterms:created xsi:type="dcterms:W3CDTF">2010-05-23T14:28:00Z</dcterms:created>
  <dcterms:modified xsi:type="dcterms:W3CDTF">2021-12-11T05:59:07Z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5022597E591347F3BFB1FD72D99C7475</vt:lpwstr>
  </property>
  <property fmtid="{D5CDD505-2E9C-101B-9397-08002B2CF9AE}" pid="3" name="KSOProductBuildVer">
    <vt:lpwstr>1033-11.2.0.10307</vt:lpwstr>
  </property>
</Properties>
</file>